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.xml" ContentType="application/vnd.openxmlformats-officedocument.presentationml.tags+xml"/>
  <Override PartName="/ppt/notesSlides/notesSlide47.xml" ContentType="application/vnd.openxmlformats-officedocument.presentationml.notesSlide+xml"/>
  <Override PartName="/ppt/tags/tag2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2"/>
  </p:notesMasterIdLst>
  <p:sldIdLst>
    <p:sldId id="2752" r:id="rId2"/>
    <p:sldId id="258" r:id="rId3"/>
    <p:sldId id="2673" r:id="rId4"/>
    <p:sldId id="275" r:id="rId5"/>
    <p:sldId id="278" r:id="rId6"/>
    <p:sldId id="911" r:id="rId7"/>
    <p:sldId id="2944" r:id="rId8"/>
    <p:sldId id="2945" r:id="rId9"/>
    <p:sldId id="2956" r:id="rId10"/>
    <p:sldId id="2964" r:id="rId11"/>
    <p:sldId id="2946" r:id="rId12"/>
    <p:sldId id="2672" r:id="rId13"/>
    <p:sldId id="2674" r:id="rId14"/>
    <p:sldId id="2675" r:id="rId15"/>
    <p:sldId id="2676" r:id="rId16"/>
    <p:sldId id="2957" r:id="rId17"/>
    <p:sldId id="2677" r:id="rId18"/>
    <p:sldId id="2928" r:id="rId19"/>
    <p:sldId id="2929" r:id="rId20"/>
    <p:sldId id="426" r:id="rId21"/>
    <p:sldId id="2678" r:id="rId22"/>
    <p:sldId id="419" r:id="rId23"/>
    <p:sldId id="424" r:id="rId24"/>
    <p:sldId id="425" r:id="rId25"/>
    <p:sldId id="420" r:id="rId26"/>
    <p:sldId id="2679" r:id="rId27"/>
    <p:sldId id="430" r:id="rId28"/>
    <p:sldId id="402" r:id="rId29"/>
    <p:sldId id="2958" r:id="rId30"/>
    <p:sldId id="403" r:id="rId31"/>
    <p:sldId id="2961" r:id="rId32"/>
    <p:sldId id="405" r:id="rId33"/>
    <p:sldId id="2930" r:id="rId34"/>
    <p:sldId id="2965" r:id="rId35"/>
    <p:sldId id="2960" r:id="rId36"/>
    <p:sldId id="408" r:id="rId37"/>
    <p:sldId id="2959" r:id="rId38"/>
    <p:sldId id="2955" r:id="rId39"/>
    <p:sldId id="2954" r:id="rId40"/>
    <p:sldId id="2962" r:id="rId41"/>
    <p:sldId id="2952" r:id="rId42"/>
    <p:sldId id="2931" r:id="rId43"/>
    <p:sldId id="265" r:id="rId44"/>
    <p:sldId id="2680" r:id="rId45"/>
    <p:sldId id="2681" r:id="rId46"/>
    <p:sldId id="2942" r:id="rId47"/>
    <p:sldId id="2963" r:id="rId48"/>
    <p:sldId id="2941" r:id="rId49"/>
    <p:sldId id="266" r:id="rId50"/>
    <p:sldId id="2738" r:id="rId51"/>
    <p:sldId id="431" r:id="rId52"/>
    <p:sldId id="2937" r:id="rId53"/>
    <p:sldId id="2938" r:id="rId54"/>
    <p:sldId id="2939" r:id="rId55"/>
    <p:sldId id="2940" r:id="rId56"/>
    <p:sldId id="455" r:id="rId57"/>
    <p:sldId id="456" r:id="rId58"/>
    <p:sldId id="2947" r:id="rId59"/>
    <p:sldId id="2948" r:id="rId60"/>
    <p:sldId id="2949" r:id="rId61"/>
    <p:sldId id="2953" r:id="rId62"/>
    <p:sldId id="2933" r:id="rId63"/>
    <p:sldId id="2934" r:id="rId64"/>
    <p:sldId id="2935" r:id="rId65"/>
    <p:sldId id="2936" r:id="rId66"/>
    <p:sldId id="2671" r:id="rId67"/>
    <p:sldId id="2951" r:id="rId68"/>
    <p:sldId id="2950" r:id="rId69"/>
    <p:sldId id="2762" r:id="rId70"/>
    <p:sldId id="260" r:id="rId7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610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2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2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4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EA9FD730-6A6B-6C47-B3F3-C9BB2A492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22005-35AD-1A4F-8B5F-5138C0D16E31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CE698B0-D292-0040-AD15-10D85CA75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AB677C1-2466-FD44-AC6F-92C23ACCF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0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386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3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50E6723B-3471-9345-A03C-C388F2883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948320-315C-0940-8F36-B24855DEF245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91A4982-C9CD-7544-82BE-D6F034F4EF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EC8DBE4-8491-6343-8393-E12676EAA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1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69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66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6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B4B8D3C-591F-194F-93BA-459B4E5FF1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A8EE1-3E33-164F-B445-43846C7D2FF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16C23D4-EAC9-CF4E-80BA-9429C72D6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88AB5C3-8D95-2D4C-8B6A-246A72C7C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37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82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1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CA663056-CEAC-E54C-9F31-40681B9826E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D04CD-092C-AF45-BE44-4C301A1C9DC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7208C55-7712-C44D-B47A-767C43057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FE6F86D-8AB3-3A4F-9CA0-EBCBB961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73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4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37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42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940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0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97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>
            <a:extLst>
              <a:ext uri="{FF2B5EF4-FFF2-40B4-BE49-F238E27FC236}">
                <a16:creationId xmlns:a16="http://schemas.microsoft.com/office/drawing/2014/main" id="{869663D8-0358-F649-B2DD-CA902B008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20DAEA-896D-534F-AF1D-45A389DE175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DE1813B-0F58-9949-A188-5751819CC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77040B7-7E0A-4747-904F-803969C15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33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52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09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40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346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92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26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228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7410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4836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5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10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27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56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21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8892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45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239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2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800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444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633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2658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1960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442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9920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1839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5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8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0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5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10/21/20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10/21/20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l3-kVYLNr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en.wikipedia.org/wiki/John_von_Neumann#Cellular_automata,_DNA_and_the_universal_constructor" TargetMode="External"/><Relationship Id="rId7" Type="http://schemas.openxmlformats.org/officeDocument/2006/relationships/hyperlink" Target="https://en.wikipedia.org/wiki/Andrew_Grove#cite_note-IW-1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Andrew_Grove#%22The_Father_of_OKR%22_(Objectives_and_Key_Results)_Approach_to_Managemen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t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n.wikipedia.org/wiki/EPROM" TargetMode="Externa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png"/><Relationship Id="rId5" Type="http://schemas.openxmlformats.org/officeDocument/2006/relationships/image" Target="../media/image25.jpeg"/><Relationship Id="rId4" Type="http://schemas.openxmlformats.org/officeDocument/2006/relationships/image" Target="../media/image28.png"/><Relationship Id="rId9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cture/build-a-computer/unit-5-2-the-fetch-execute-cycle-JZrp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hyperlink" Target="https://www.futurelearn.com/courses/how-computers-work/0/steps/49284" TargetMode="Externa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5JC9Ve1sf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fferences.com/difference-between-risc-and-cisc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youtu.be/_EKgwOAAWZA?t=140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TBwD3sb5m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5RIZAzooAg?t=69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hyperlink" Target="https://youtu.be/j5RIZAzooAg" TargetMode="Externa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suKm-iFXuo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L1xkW5lcRE?t=131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thowdoitknow.com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hyperlink" Target="https://youtu.be/yyOyxnWJHGQ" TargetMode="Externa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youtu.be/KFpU30xluxo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ebassembly.studio/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youtu.be/HktWin_LPf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traj80qN2k?t=229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DVAHA0oyJU?t=334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60.png"/><Relationship Id="rId4" Type="http://schemas.openxmlformats.org/officeDocument/2006/relationships/hyperlink" Target="https://youtu.be/cNN_tTXABU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vm.github.io/index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ingtech.com/index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ningtech/cheerp-meta/wiki/Cheerp-Tutorial%3A-Mixed-mode-C++-to-WebAssembly-and-JavaScript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mDJTGTrEm0?t=474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hinichi_Mochizuki" TargetMode="External"/><Relationship Id="rId5" Type="http://schemas.openxmlformats.org/officeDocument/2006/relationships/hyperlink" Target="https://youtu.be/emDJTGTrEm0" TargetMode="Externa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ssected.com/web-and-computing/project-xanadu-finally-released-after-54-years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xanadu.com/tco/index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s://en.wikipedia.org/wiki/John_von_Neumann#Computing" TargetMode="External"/><Relationship Id="rId7" Type="http://schemas.openxmlformats.org/officeDocument/2006/relationships/hyperlink" Target="https://en.wikipedia.org/wiki/File:JohnvonNeumann-LosAlamos.gi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John_von_Neumann#Cellular_automata,_DNA_and_the_universal_constructor" TargetMode="Externa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1000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-US" altLang="zh-CN" sz="2400" dirty="0"/>
            </a:br>
            <a:r>
              <a:rPr lang="en-US" altLang="zh-CN" sz="1800" dirty="0"/>
              <a:t>Lecture 04: Low Level Software (Assembly Language)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21001"/>
            <a:ext cx="8520600" cy="1322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Ben Koo</a:t>
            </a:r>
            <a:endParaRPr dirty="0"/>
          </a:p>
          <a:p>
            <a:r>
              <a:rPr lang="en" dirty="0"/>
              <a:t>October </a:t>
            </a:r>
            <a:r>
              <a:rPr lang="en-US" dirty="0"/>
              <a:t>6</a:t>
            </a:r>
            <a:r>
              <a:rPr lang="en" dirty="0"/>
              <a:t>, 2020</a:t>
            </a:r>
            <a:endParaRPr dirty="0"/>
          </a:p>
        </p:txBody>
      </p:sp>
      <p:pic>
        <p:nvPicPr>
          <p:cNvPr id="15362" name="Picture 2">
            <a:hlinkClick r:id="rId3"/>
            <a:extLst>
              <a:ext uri="{FF2B5EF4-FFF2-40B4-BE49-F238E27FC236}">
                <a16:creationId xmlns:a16="http://schemas.microsoft.com/office/drawing/2014/main" id="{91685583-89C2-3D44-A561-DED8C4CC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1" y="1593851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28B7A-4E4C-E749-A831-0423185B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Architecture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38FE0F0F-CA64-D34B-90B6-6E5FBB7D1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605" y="1068544"/>
            <a:ext cx="5220789" cy="350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Andy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Grove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9" name="Picture 3">
            <a:hlinkClick r:id="rId3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9331" y="1415034"/>
            <a:ext cx="3430236" cy="24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ove">
            <a:extLst>
              <a:ext uri="{FF2B5EF4-FFF2-40B4-BE49-F238E27FC236}">
                <a16:creationId xmlns:a16="http://schemas.microsoft.com/office/drawing/2014/main" id="{CEE5F923-27CA-2147-8520-9E3B3332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277" y="1415034"/>
            <a:ext cx="2814905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92D13-F1C7-4647-A10B-9A8F795CEEC4}"/>
              </a:ext>
            </a:extLst>
          </p:cNvPr>
          <p:cNvSpPr txBox="1"/>
          <p:nvPr/>
        </p:nvSpPr>
        <p:spPr>
          <a:xfrm>
            <a:off x="311700" y="1556702"/>
            <a:ext cx="32978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hlinkClick r:id="rId6"/>
              </a:rPr>
              <a:t>The Father of OKRs </a:t>
            </a:r>
            <a:r>
              <a:rPr lang="en-TW" sz="1200" dirty="0"/>
              <a:t>(Logic Model equiv.)</a:t>
            </a:r>
          </a:p>
          <a:p>
            <a:endParaRPr lang="en-TW" sz="1200" dirty="0"/>
          </a:p>
          <a:p>
            <a:r>
              <a:rPr lang="en-US" sz="1200" dirty="0"/>
              <a:t>One of the earliest investors in Google, John </a:t>
            </a:r>
            <a:r>
              <a:rPr lang="en-US" sz="1200" dirty="0" err="1"/>
              <a:t>Doerr</a:t>
            </a:r>
            <a:r>
              <a:rPr lang="en-US" sz="1200" dirty="0"/>
              <a:t>, called Andy Grove the "Father of OKRs" in </a:t>
            </a:r>
            <a:r>
              <a:rPr lang="en-US" sz="1200" dirty="0" err="1"/>
              <a:t>Doerr's</a:t>
            </a:r>
            <a:r>
              <a:rPr lang="en-US" sz="1200" dirty="0"/>
              <a:t> 2018 book, Measure What Matters: How Google, Bono, and the Gates Foundation Rock the World with OKRs. An acronym for Objectives and Key Results, it became central to Google's culture as a "management methodology that helps to ensure that the company focuses efforts on the same important issues throughout the </a:t>
            </a:r>
            <a:r>
              <a:rPr lang="en-US" sz="1200" dirty="0" err="1"/>
              <a:t>organization.”The</a:t>
            </a:r>
            <a:r>
              <a:rPr lang="en-US" sz="1200" dirty="0"/>
              <a:t> objective is the clearly defined goal, while the key results were the specific benchmarks to ensure achievement of that goal were "measurable and verifiable."</a:t>
            </a:r>
            <a:endParaRPr lang="en-TW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FBB3E-A93B-0F4C-8D9F-2171FEE1CD84}"/>
              </a:ext>
            </a:extLst>
          </p:cNvPr>
          <p:cNvSpPr txBox="1"/>
          <p:nvPr/>
        </p:nvSpPr>
        <p:spPr>
          <a:xfrm>
            <a:off x="4799796" y="4370413"/>
            <a:ext cx="4032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Grove stated that "you are making decisions about what the information technology world will want five years into the future ..."</a:t>
            </a:r>
            <a:r>
              <a:rPr lang="en-US" baseline="30000" dirty="0">
                <a:hlinkClick r:id="rId7"/>
              </a:rPr>
              <a:t>[16]</a:t>
            </a:r>
            <a:r>
              <a:rPr lang="en-US" dirty="0"/>
              <a:t> </a:t>
            </a:r>
            <a:endParaRPr lang="en-TW" dirty="0"/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6BFE2B16-023C-7841-8565-E7EF2B91F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0203" y="2471393"/>
            <a:ext cx="1308491" cy="170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8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876045"/>
              </p:ext>
            </p:extLst>
          </p:nvPr>
        </p:nvGraphicFramePr>
        <p:xfrm>
          <a:off x="2641198" y="1187890"/>
          <a:ext cx="3861602" cy="193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41198" y="1187890"/>
                        <a:ext cx="3861602" cy="193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7129" y="3121116"/>
            <a:ext cx="5549742" cy="1816644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Executing the </a:t>
            </a:r>
            <a:r>
              <a:rPr lang="en-US" altLang="zh-TW" sz="110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10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Have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1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Write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423049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789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000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5077" y="2470928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05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05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77" y="851675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88219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lan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02823" y="1373696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Memory: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Screen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Keyboard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89947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7742BBD-4C7F-D94A-9953-EA06EA193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Instruction memory</a:t>
            </a:r>
          </a:p>
        </p:txBody>
      </p:sp>
      <p:graphicFrame>
        <p:nvGraphicFramePr>
          <p:cNvPr id="357379" name="Object 3">
            <a:extLst>
              <a:ext uri="{FF2B5EF4-FFF2-40B4-BE49-F238E27FC236}">
                <a16:creationId xmlns:a16="http://schemas.microsoft.com/office/drawing/2014/main" id="{5B3E07E3-DD4C-0C45-BFF3-FAB8C3910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415" y="1063228"/>
          <a:ext cx="3426619" cy="21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0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57379" name="Object 3">
                        <a:extLst>
                          <a:ext uri="{FF2B5EF4-FFF2-40B4-BE49-F238E27FC236}">
                            <a16:creationId xmlns:a16="http://schemas.microsoft.com/office/drawing/2014/main" id="{5B3E07E3-DD4C-0C45-BFF3-FAB8C3910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17085" r="37256" b="48895"/>
                      <a:stretch>
                        <a:fillRect/>
                      </a:stretch>
                    </p:blipFill>
                    <p:spPr bwMode="auto">
                      <a:xfrm>
                        <a:off x="1770415" y="1063228"/>
                        <a:ext cx="3426619" cy="2127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0" name="Rectangle 4">
            <a:extLst>
              <a:ext uri="{FF2B5EF4-FFF2-40B4-BE49-F238E27FC236}">
                <a16:creationId xmlns:a16="http://schemas.microsoft.com/office/drawing/2014/main" id="{55CE893B-29D6-AF42-A555-F797A1E6B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8033" y="3317083"/>
            <a:ext cx="6057900" cy="1727597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Function: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is pre-loaded with a program written in the Hack machine language </a:t>
            </a:r>
          </a:p>
          <a:p>
            <a:pPr>
              <a:lnSpc>
                <a:spcPct val="90000"/>
              </a:lnSpc>
              <a:spcAft>
                <a:spcPct val="60000"/>
              </a:spcAft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chip always emits a 16-bit number:</a:t>
            </a:r>
            <a:br>
              <a:rPr lang="en-US" altLang="zh-TW" sz="1200">
                <a:ea typeface="新細明體" panose="02020500000000000000" pitchFamily="18" charset="-120"/>
              </a:rPr>
            </a:b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 = ROM32K[address]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This number is interpreted as the </a:t>
            </a:r>
            <a:r>
              <a:rPr lang="en-US" altLang="zh-TW" sz="1200" i="1">
                <a:ea typeface="新細明體" panose="02020500000000000000" pitchFamily="18" charset="-120"/>
              </a:rPr>
              <a:t>current instruction</a:t>
            </a:r>
            <a:r>
              <a:rPr lang="en-US" altLang="zh-TW" sz="1200">
                <a:ea typeface="新細明體" panose="02020500000000000000" pitchFamily="18" charset="-120"/>
              </a:rPr>
              <a:t>.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1C351E8D-0842-F548-B791-0EBC5F4A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783" y="1207294"/>
            <a:ext cx="2057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5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Think of ROM as a Bootstrapping Device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7006" y="1337120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ROM is a Kind of “Firmware”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almost never change (only bug fixes)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needs to be compatible with hardware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will be used at Boot time</a:t>
            </a:r>
          </a:p>
          <a:p>
            <a:pPr marL="0" indent="0">
              <a:spcBef>
                <a:spcPct val="100000"/>
              </a:spcBef>
              <a:buClr>
                <a:srgbClr val="006600"/>
              </a:buClr>
              <a:buNone/>
            </a:pPr>
            <a:r>
              <a:rPr lang="en-US" altLang="zh-TW" sz="2000" dirty="0">
                <a:ea typeface="新細明體" panose="02020500000000000000" pitchFamily="18" charset="-120"/>
              </a:rPr>
              <a:t>Hack Computer needs it to store the Operating System</a:t>
            </a:r>
          </a:p>
          <a:p>
            <a:pPr marL="147638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endParaRPr lang="en-US" altLang="zh-TW" sz="160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411FBFD-A9E3-154A-BF60-47C759A4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1465136"/>
            <a:ext cx="2780792" cy="2780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6F8C6-D953-BE4D-BCD4-B4CDB4F9F8F7}"/>
              </a:ext>
            </a:extLst>
          </p:cNvPr>
          <p:cNvSpPr txBox="1"/>
          <p:nvPr/>
        </p:nvSpPr>
        <p:spPr>
          <a:xfrm>
            <a:off x="4659501" y="4281194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Intel 2708 </a:t>
            </a:r>
            <a:r>
              <a:rPr lang="en-US" dirty="0">
                <a:hlinkClick r:id="rId5" tooltip="EPROM"/>
              </a:rPr>
              <a:t>EPROM</a:t>
            </a:r>
            <a:r>
              <a:rPr lang="en-US" dirty="0"/>
              <a:t> "chip" on a circuit board.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9399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287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405" y="741503"/>
            <a:ext cx="6221015" cy="4114800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100" dirty="0">
                <a:ea typeface="新細明體" panose="02020500000000000000" pitchFamily="18" charset="-120"/>
              </a:rPr>
              <a:t> to x,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100" dirty="0">
                <a:ea typeface="新細明體" panose="02020500000000000000" pitchFamily="18" charset="-120"/>
              </a:rPr>
              <a:t> to 1,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100" dirty="0" err="1">
                <a:ea typeface="新細明體" panose="02020500000000000000" pitchFamily="18" charset="-120"/>
              </a:rPr>
              <a:t>k</a:t>
            </a:r>
            <a:r>
              <a:rPr lang="en-US" altLang="zh-TW" sz="10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100" dirty="0" err="1">
                <a:ea typeface="新細明體" panose="02020500000000000000" pitchFamily="18" charset="-120"/>
              </a:rPr>
              <a:t>x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More about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249119" y="512905"/>
            <a:ext cx="3186113" cy="2537222"/>
            <a:chOff x="2832" y="432"/>
            <a:chExt cx="2676" cy="2131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432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4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832" y="432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4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AEB7AFA-20AF-6644-AF34-3AC32D4CF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BB9C1399-AC26-2E43-A334-C617DEDA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1430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 dirty="0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941B608A-3BCA-1E43-9CAB-D9DF24BB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126742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8A13969-8F84-C942-B1C6-33A17322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18859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12298" name="AutoShape 10">
            <a:extLst>
              <a:ext uri="{FF2B5EF4-FFF2-40B4-BE49-F238E27FC236}">
                <a16:creationId xmlns:a16="http://schemas.microsoft.com/office/drawing/2014/main" id="{AE013E78-E28A-BC4A-9F11-0FE006E0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234315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266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5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80035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4450" y="742950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14450" y="742950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628650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02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Demonstrate the instruction set of Hack Computer.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Also illustrate ideas in the Design of Instruction Sets.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Complex Instruction Set Computing (CISC)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Reduced Instruction Set Computing (RISC)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Mention the design of Graphical/Tensorial Processing Units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Mostly referred to as GPU and TPU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57150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725601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How to set the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(row,col)</a:t>
            </a:r>
            <a:r>
              <a:rPr lang="en-US" altLang="zh-TW" sz="1200" u="sng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200" b="1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200">
                <a:ea typeface="新細明體" panose="02020500000000000000" pitchFamily="18" charset="-120"/>
              </a:rPr>
              <a:t> or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1050">
                <a:ea typeface="新細明體" panose="02020500000000000000" pitchFamily="18" charset="-120"/>
              </a:rPr>
              <a:t>(</a:t>
            </a:r>
            <a:r>
              <a:rPr lang="en-US" altLang="zh-TW" sz="90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105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1" y="525202"/>
          <a:ext cx="4751785" cy="321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2800351" y="525202"/>
                        <a:ext cx="4751785" cy="3217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82401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0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150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05"/>
            <a:ext cx="8229600" cy="857250"/>
          </a:xfrm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Keyboard chip:</a:t>
            </a:r>
            <a:r>
              <a:rPr lang="en-US" altLang="zh-TW" sz="120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Input:</a:t>
            </a:r>
            <a:r>
              <a:rPr lang="en-US" altLang="zh-TW" sz="120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Output:</a:t>
            </a:r>
            <a:r>
              <a:rPr lang="en-US" altLang="zh-TW" sz="1200">
                <a:ea typeface="新細明體" panose="02020500000000000000" pitchFamily="18" charset="-120"/>
              </a:rPr>
              <a:t>   same</a:t>
            </a:r>
            <a:endParaRPr lang="en-US" altLang="zh-TW" sz="120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585787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285875" y="585787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886201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keyPressed()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553891"/>
            <a:ext cx="4060031" cy="1275159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571500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8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726EA57-A32F-E345-AFE0-59D1A9F0C9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97132E86-3F82-DE48-9A78-1EF1C3166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17" y="13383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09FC1E0-2CEC-C045-B099-885040AE5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118" y="1452624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8677" name="Rectangle 4">
            <a:extLst>
              <a:ext uri="{FF2B5EF4-FFF2-40B4-BE49-F238E27FC236}">
                <a16:creationId xmlns:a16="http://schemas.microsoft.com/office/drawing/2014/main" id="{1F10185C-8030-904A-BDC7-4CC47A17F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08127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8" name="Rectangle 4">
            <a:extLst>
              <a:ext uri="{FF2B5EF4-FFF2-40B4-BE49-F238E27FC236}">
                <a16:creationId xmlns:a16="http://schemas.microsoft.com/office/drawing/2014/main" id="{1720DD0B-E5F0-D546-871B-FD4AAA9F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45751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9" name="Rectangle 4">
            <a:extLst>
              <a:ext uri="{FF2B5EF4-FFF2-40B4-BE49-F238E27FC236}">
                <a16:creationId xmlns:a16="http://schemas.microsoft.com/office/drawing/2014/main" id="{1ACBED6C-B012-7944-8F98-70919230E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8242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3736" name="AutoShape 8">
            <a:extLst>
              <a:ext uri="{FF2B5EF4-FFF2-40B4-BE49-F238E27FC236}">
                <a16:creationId xmlns:a16="http://schemas.microsoft.com/office/drawing/2014/main" id="{D13B8019-05BF-7249-BFD5-22FE6FDC0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067" y="1852673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6303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conceptual / programmer’s view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11078" y="952500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EEDC53-9572-AB4E-A007-EE987AC6BDCC}"/>
              </a:ext>
            </a:extLst>
          </p:cNvPr>
          <p:cNvSpPr txBox="1"/>
          <p:nvPr/>
        </p:nvSpPr>
        <p:spPr>
          <a:xfrm>
            <a:off x="218209" y="2433251"/>
            <a:ext cx="2159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Video Memory = Screen Memory</a:t>
            </a:r>
          </a:p>
        </p:txBody>
      </p:sp>
    </p:spTree>
    <p:extLst>
      <p:ext uri="{BB962C8B-B14F-4D97-AF65-F5344CB8AC3E}">
        <p14:creationId xmlns:p14="http://schemas.microsoft.com/office/powerpoint/2010/main" val="2296909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35732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physical implementation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2900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514350"/>
            <a:ext cx="26289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195517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3BC0175-EAC1-C54F-A31A-36D291C5E5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Lecture / construction plan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2CAC2E3A-0890-A640-881B-7C48592A4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00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0EFA74D-6F70-D047-804F-BCEC069F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1" y="91440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119FDFDC-387A-5F45-9DE7-D7A065FB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5430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2" name="Rectangle 4">
            <a:extLst>
              <a:ext uri="{FF2B5EF4-FFF2-40B4-BE49-F238E27FC236}">
                <a16:creationId xmlns:a16="http://schemas.microsoft.com/office/drawing/2014/main" id="{BA043F72-FE72-F14D-A6B3-62D0B3E0E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2001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3" name="Rectangle 4">
            <a:extLst>
              <a:ext uri="{FF2B5EF4-FFF2-40B4-BE49-F238E27FC236}">
                <a16:creationId xmlns:a16="http://schemas.microsoft.com/office/drawing/2014/main" id="{F75273D4-97BE-004E-89C4-083B4A806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943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4" name="Rectangle 4">
            <a:extLst>
              <a:ext uri="{FF2B5EF4-FFF2-40B4-BE49-F238E27FC236}">
                <a16:creationId xmlns:a16="http://schemas.microsoft.com/office/drawing/2014/main" id="{DE9C1CD5-8F6A-8C4C-ACA5-9D8BE2C74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319338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0B1A39CE-2A07-6145-8BD1-117B2994D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74320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567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57149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0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060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571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889" y="62214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1982889" y="62214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949" y="3079589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39939" y="1765139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21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 b="1" i="1">
                <a:ea typeface="新細明體" panose="02020500000000000000" pitchFamily="18" charset="-120"/>
              </a:rPr>
              <a:t>C</a:t>
            </a:r>
            <a:r>
              <a:rPr lang="en-US" altLang="zh-TW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1976377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8841" y="2034718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3633727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6435"/>
              </p:ext>
            </p:extLst>
          </p:nvPr>
        </p:nvGraphicFramePr>
        <p:xfrm>
          <a:off x="2131814" y="1188084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8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188084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73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Fetch-Execute Cycle</a:t>
            </a:r>
            <a:r>
              <a:rPr lang="zh-CN" altLang="en-US" dirty="0">
                <a:ea typeface="新細明體" panose="02020500000000000000" pitchFamily="18" charset="-120"/>
              </a:rPr>
              <a:t>： </a:t>
            </a:r>
            <a:r>
              <a:rPr lang="en-US" altLang="zh-CN" dirty="0">
                <a:ea typeface="新細明體" panose="02020500000000000000" pitchFamily="18" charset="-120"/>
              </a:rPr>
              <a:t>Code that </a:t>
            </a:r>
            <a:r>
              <a:rPr lang="en-US" altLang="zh-CN">
                <a:ea typeface="新細明體" panose="02020500000000000000" pitchFamily="18" charset="-120"/>
              </a:rPr>
              <a:t>move itself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CF3B935-ED66-C04F-A0B6-E65AAAD0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61" y="1091346"/>
            <a:ext cx="4132283" cy="3198673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EB30BBD3-EE58-3341-ACB1-FA4AB4DB2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550" y="1549830"/>
            <a:ext cx="3850914" cy="21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E6F043D-3B9F-6049-BA63-206A6314E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57982"/>
            <a:ext cx="8520600" cy="572700"/>
          </a:xfrm>
        </p:spPr>
        <p:txBody>
          <a:bodyPr>
            <a:noAutofit/>
          </a:bodyPr>
          <a:lstStyle/>
          <a:p>
            <a:r>
              <a:rPr lang="en-US" altLang="zh-TW" sz="2700" dirty="0">
                <a:ea typeface="新細明體" panose="02020500000000000000" pitchFamily="18" charset="-120"/>
              </a:rPr>
              <a:t>The Hack chip-set and hardware platform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78B1375-643D-F046-8B28-A3FF6D331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6622" y="875335"/>
            <a:ext cx="2000250" cy="4214813"/>
          </a:xfrm>
        </p:spPr>
        <p:txBody>
          <a:bodyPr/>
          <a:lstStyle/>
          <a:p>
            <a:pPr marL="145256" indent="-145256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altLang="zh-TW" sz="1050" b="1" u="sng">
                <a:ea typeface="新細明體" panose="02020500000000000000" pitchFamily="18" charset="-120"/>
                <a:cs typeface="Arial" panose="020B0604020202020204" pitchFamily="34" charset="0"/>
              </a:rPr>
              <a:t>Elementary logic gates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And16 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Or8Way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Mux4Way16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Mux8Way16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DMux4Way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DMux8Way</a:t>
            </a:r>
          </a:p>
        </p:txBody>
      </p:sp>
      <p:sp>
        <p:nvSpPr>
          <p:cNvPr id="351236" name="Rectangle 4">
            <a:extLst>
              <a:ext uri="{FF2B5EF4-FFF2-40B4-BE49-F238E27FC236}">
                <a16:creationId xmlns:a16="http://schemas.microsoft.com/office/drawing/2014/main" id="{D1692EEF-0EA1-6341-9BD1-7510D76D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901529"/>
            <a:ext cx="1600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10000"/>
              </a:lnSpc>
              <a:spcAft>
                <a:spcPct val="0"/>
              </a:spcAft>
              <a:buSzPct val="85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Combinational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HalfAdder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FullAdder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Add16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Inc16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ALU</a:t>
            </a:r>
          </a:p>
        </p:txBody>
      </p:sp>
      <p:sp>
        <p:nvSpPr>
          <p:cNvPr id="351237" name="Rectangle 5">
            <a:extLst>
              <a:ext uri="{FF2B5EF4-FFF2-40B4-BE49-F238E27FC236}">
                <a16:creationId xmlns:a16="http://schemas.microsoft.com/office/drawing/2014/main" id="{F7205841-251F-644F-ABB7-6445EFE10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901529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Sequential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DFF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Bit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Register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RAM8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RAM64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RAM512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RAM4K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RAM16K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PC</a:t>
            </a:r>
            <a:endParaRPr lang="en-US" altLang="zh-TW" sz="90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8" name="Rectangle 6">
            <a:extLst>
              <a:ext uri="{FF2B5EF4-FFF2-40B4-BE49-F238E27FC236}">
                <a16:creationId xmlns:a16="http://schemas.microsoft.com/office/drawing/2014/main" id="{32257E10-A5F0-FD4D-A488-00B2DDAC1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875336"/>
            <a:ext cx="20002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Computer Architecture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Memory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Computer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9" name="Oval 7">
            <a:extLst>
              <a:ext uri="{FF2B5EF4-FFF2-40B4-BE49-F238E27FC236}">
                <a16:creationId xmlns:a16="http://schemas.microsoft.com/office/drawing/2014/main" id="{56A0B719-A455-C144-93DB-C15C2703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935" y="1255146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0" name="Oval 8">
            <a:extLst>
              <a:ext uri="{FF2B5EF4-FFF2-40B4-BE49-F238E27FC236}">
                <a16:creationId xmlns:a16="http://schemas.microsoft.com/office/drawing/2014/main" id="{9CE6510F-E35C-CA47-ABED-13A5E26A9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410" y="247553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1" name="Oval 9">
            <a:extLst>
              <a:ext uri="{FF2B5EF4-FFF2-40B4-BE49-F238E27FC236}">
                <a16:creationId xmlns:a16="http://schemas.microsoft.com/office/drawing/2014/main" id="{FAC63774-F63A-A44D-9B57-FDCB598F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504" y="344708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2" name="Oval 10">
            <a:extLst>
              <a:ext uri="{FF2B5EF4-FFF2-40B4-BE49-F238E27FC236}">
                <a16:creationId xmlns:a16="http://schemas.microsoft.com/office/drawing/2014/main" id="{7C299868-2189-F845-A08D-C30720A43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9" y="1904036"/>
            <a:ext cx="1134666" cy="485775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91012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3175" y="800101"/>
          <a:ext cx="5400675" cy="3221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9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2543175" y="800101"/>
                        <a:ext cx="5400675" cy="3221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328" y="86917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0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06328" y="86917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2" y="573882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005586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See Fetch-Execute Cycle</a:t>
            </a:r>
            <a:r>
              <a:rPr lang="en-US" altLang="zh-CN" dirty="0">
                <a:ea typeface="新細明體" panose="02020500000000000000" pitchFamily="18" charset="-120"/>
              </a:rPr>
              <a:t> in Action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6BD5DCC-6FB2-2D46-AFB3-E8BD02554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82" y="1100467"/>
            <a:ext cx="5743436" cy="35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86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Computer</a:t>
            </a:r>
            <a:r>
              <a:rPr lang="en-US" altLang="zh-TW" sz="1350">
                <a:ea typeface="新細明體" panose="02020500000000000000" pitchFamily="18" charset="-120"/>
              </a:rPr>
              <a:t>-on-a-chip</a:t>
            </a:r>
            <a:r>
              <a:rPr lang="en-US" altLang="zh-TW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7111" y="800099"/>
          <a:ext cx="4339828" cy="175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6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507111" y="800099"/>
                        <a:ext cx="4339828" cy="175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0119" y="270748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471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48816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7653" y="759025"/>
          <a:ext cx="5480447" cy="33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0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177653" y="759025"/>
                        <a:ext cx="5480447" cy="3374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567178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RISC and CISC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RISC: Reduced Instruction Set Computing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CISC: Complex Instruction S</a:t>
            </a:r>
            <a:r>
              <a:rPr lang="en-US" dirty="0"/>
              <a:t>e</a:t>
            </a:r>
            <a:r>
              <a:rPr lang="en" dirty="0"/>
              <a:t>t Computing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AF6F3-1D27-1347-8872-FD4A302CEDDB}"/>
              </a:ext>
            </a:extLst>
          </p:cNvPr>
          <p:cNvSpPr txBox="1"/>
          <p:nvPr/>
        </p:nvSpPr>
        <p:spPr>
          <a:xfrm>
            <a:off x="4898927" y="4795253"/>
            <a:ext cx="4245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https://techdifferences.com/difference-between-risc-and-cisc.html</a:t>
            </a:r>
            <a:endParaRPr lang="en-TW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81E42A-80EB-634E-AAB0-D2C672E4C336}"/>
              </a:ext>
            </a:extLst>
          </p:cNvPr>
          <p:cNvSpPr txBox="1"/>
          <p:nvPr/>
        </p:nvSpPr>
        <p:spPr>
          <a:xfrm>
            <a:off x="1349644" y="4749086"/>
            <a:ext cx="2297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Comparing RISC vs. CISC</a:t>
            </a:r>
            <a:endParaRPr lang="en-TW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8B2FCBF-4358-5C4B-A24C-C3141FC12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994" y="1083121"/>
            <a:ext cx="2790534" cy="3681954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1854F42-23E4-5841-A14C-547251D56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12" y="2108449"/>
            <a:ext cx="4147288" cy="260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7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6850" y="994172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 b="1" dirty="0">
                <a:ea typeface="新細明體" panose="02020500000000000000" pitchFamily="18" charset="-120"/>
              </a:rPr>
              <a:t>CPU as a factory that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moves code </a:t>
            </a:r>
            <a:r>
              <a:rPr lang="en-US" altLang="zh-TW" sz="1350" b="1" dirty="0">
                <a:ea typeface="新細明體" panose="02020500000000000000" pitchFamily="18" charset="-120"/>
              </a:rPr>
              <a:t>and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produces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7E313-CC2E-3C40-8E5D-09292AD83952}"/>
              </a:ext>
            </a:extLst>
          </p:cNvPr>
          <p:cNvSpPr txBox="1"/>
          <p:nvPr/>
        </p:nvSpPr>
        <p:spPr>
          <a:xfrm>
            <a:off x="3851329" y="4544586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Transports </a:t>
            </a:r>
            <a:r>
              <a:rPr lang="en-TW" dirty="0">
                <a:solidFill>
                  <a:schemeClr val="tx1"/>
                </a:solidFill>
              </a:rPr>
              <a:t>and</a:t>
            </a:r>
            <a:r>
              <a:rPr lang="en-TW" dirty="0">
                <a:solidFill>
                  <a:srgbClr val="FF0000"/>
                </a:solidFill>
              </a:rPr>
              <a:t> Modifies Code</a:t>
            </a:r>
          </a:p>
        </p:txBody>
      </p:sp>
    </p:spTree>
    <p:extLst>
      <p:ext uri="{BB962C8B-B14F-4D97-AF65-F5344CB8AC3E}">
        <p14:creationId xmlns:p14="http://schemas.microsoft.com/office/powerpoint/2010/main" val="2223635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Emulate this cycle by JavaScript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9F386D2-402C-2446-863E-DE312393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45" y="1017725"/>
            <a:ext cx="6433110" cy="39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57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Computing from a Univalence Perspective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35A53B0-9CFB-8440-91A2-4433BD8F4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62" y="1255360"/>
            <a:ext cx="3560871" cy="221233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5649268-1747-E94E-BADE-912B2BF7E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214" y="1255360"/>
            <a:ext cx="3560871" cy="22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8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STATIC ANALYSIS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https://youtu.be/ZsuKm-iFXuo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DB57144-692B-E341-AA4B-D274D3A8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75" y="764741"/>
            <a:ext cx="6318849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ABSTRACT INTERPRETATION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1707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https://youtu.be/j2m5YMnHvQQ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F8A9ED6-9F24-A245-8B4D-85537324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910" y="980913"/>
            <a:ext cx="5677101" cy="35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0A84C-950C-3A40-B691-A687141C07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96" y="0"/>
            <a:ext cx="80378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 Universal Abstraction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296154-0CB7-4343-B661-E6B392F9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906" y="1000660"/>
            <a:ext cx="5720188" cy="35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it know?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DEF4CB5-2D8B-3D41-9521-6B7F4ABE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232" y="1191818"/>
            <a:ext cx="5431536" cy="275986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6FB87FDB-F640-2949-83A3-7807767F4A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3228883"/>
            <a:ext cx="3200400" cy="17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96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ea typeface="新細明體" panose="02020500000000000000" pitchFamily="18" charset="-120"/>
              </a:rPr>
              <a:t>WebAssembly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E5E0C-0B6A-A64D-BD3E-C42BFF2A7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801" y="2314933"/>
            <a:ext cx="3882325" cy="21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D9300-F4FE-1D4A-A232-0D6CE8DE7AE2}"/>
              </a:ext>
            </a:extLst>
          </p:cNvPr>
          <p:cNvSpPr txBox="1"/>
          <p:nvPr/>
        </p:nvSpPr>
        <p:spPr>
          <a:xfrm>
            <a:off x="4424102" y="4570063"/>
            <a:ext cx="3757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hlinkClick r:id="rId4"/>
              </a:rPr>
              <a:t>Lin Clark: A Cartoon Intro to </a:t>
            </a:r>
            <a:r>
              <a:rPr lang="en-US" sz="1050" b="1" dirty="0" err="1">
                <a:hlinkClick r:id="rId4"/>
              </a:rPr>
              <a:t>WebAssembly</a:t>
            </a:r>
            <a:r>
              <a:rPr lang="en-US" sz="1050" b="1" dirty="0">
                <a:hlinkClick r:id="rId4"/>
              </a:rPr>
              <a:t> | </a:t>
            </a:r>
            <a:r>
              <a:rPr lang="en-US" sz="1050" b="1" dirty="0" err="1">
                <a:hlinkClick r:id="rId4"/>
              </a:rPr>
              <a:t>JSConf</a:t>
            </a:r>
            <a:r>
              <a:rPr lang="en-US" sz="1050" b="1" dirty="0">
                <a:hlinkClick r:id="rId4"/>
              </a:rPr>
              <a:t> EU</a:t>
            </a:r>
            <a:endParaRPr lang="en-US" sz="105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25527-4089-A44D-BD92-0C23E6BE97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79" y="1205043"/>
            <a:ext cx="5075112" cy="283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5175E-4C53-0D44-AC71-F13B0BD74191}"/>
              </a:ext>
            </a:extLst>
          </p:cNvPr>
          <p:cNvSpPr txBox="1"/>
          <p:nvPr/>
        </p:nvSpPr>
        <p:spPr>
          <a:xfrm>
            <a:off x="6513162" y="720295"/>
            <a:ext cx="18405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Please also try:</a:t>
            </a:r>
          </a:p>
          <a:p>
            <a:r>
              <a:rPr lang="en-US" sz="1050" dirty="0">
                <a:hlinkClick r:id="rId6"/>
              </a:rPr>
              <a:t>https://webassembly.studio/</a:t>
            </a:r>
            <a:endParaRPr lang="en-CN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1A70B-55F7-EB42-8F88-7AC9ED365401}"/>
              </a:ext>
            </a:extLst>
          </p:cNvPr>
          <p:cNvSpPr txBox="1"/>
          <p:nvPr/>
        </p:nvSpPr>
        <p:spPr>
          <a:xfrm>
            <a:off x="558610" y="4069540"/>
            <a:ext cx="3114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>
                <a:hlinkClick r:id="rId7"/>
              </a:rPr>
              <a:t>RustConf</a:t>
            </a:r>
            <a:r>
              <a:rPr lang="en-US" sz="1050" b="1" dirty="0">
                <a:hlinkClick r:id="rId7"/>
              </a:rPr>
              <a:t> 2019 - Closing Keynote by Lin Clark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85050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1557255" y="1073132"/>
            <a:ext cx="6029489" cy="3907636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447087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9470A2-78CD-E245-B7B6-39ED59C8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面向对象的编程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A13D-AA92-DA45-9A77-AB54AD7B28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265" y="1173327"/>
            <a:ext cx="3179942" cy="376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08713-6BF2-2543-88BB-6F92FC94A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367" y="1628801"/>
            <a:ext cx="1900527" cy="28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4B0AA-EB27-474B-9988-50FE6E94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　设计模式与逻辑模型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98538-51E8-2344-BF12-0EFEF0C829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256016"/>
            <a:ext cx="2501543" cy="36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80B0-548F-0D40-BE6B-DB71DD269B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516" y="1741469"/>
            <a:ext cx="5723259" cy="25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Dependencies?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E8479EE-47E8-4247-9B91-DBAEC80E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34" y="1124108"/>
            <a:ext cx="6047531" cy="36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1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Power of Abstraction by Prof. </a:t>
            </a:r>
            <a:r>
              <a:rPr lang="en" dirty="0" err="1"/>
              <a:t>Liskov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36BFFA1-A8D1-7045-8469-C52EFA8E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400" y="1079368"/>
            <a:ext cx="4637199" cy="37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97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49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第四周回顾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zh-CN" altLang="en-US" sz="2400" dirty="0">
                <a:latin typeface="Arial" panose="020B0604020202020204" pitchFamily="34" charset="0"/>
              </a:rPr>
              <a:t>汇编语言与</a:t>
            </a:r>
            <a:r>
              <a:rPr lang="en-US" altLang="zh-CN" sz="2400" dirty="0" err="1">
                <a:latin typeface="Arial" panose="020B0604020202020204" pitchFamily="34" charset="0"/>
              </a:rPr>
              <a:t>WebAssembly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内容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zh-CN" altLang="en-US" sz="1500" dirty="0">
                <a:latin typeface="Comic Sans MS" panose="030F0702030302020204" pitchFamily="66" charset="0"/>
              </a:rPr>
              <a:t>汇编语言的符号是</a:t>
            </a:r>
            <a:r>
              <a:rPr lang="zh-CN" altLang="en-CN" sz="1500" dirty="0">
                <a:latin typeface="Comic Sans MS" panose="030F0702030302020204" pitchFamily="66" charset="0"/>
              </a:rPr>
              <a:t>助记码</a:t>
            </a:r>
            <a:r>
              <a:rPr lang="zh-CN" altLang="en-US" sz="1500" dirty="0">
                <a:latin typeface="Comic Sans MS" panose="030F0702030302020204" pitchFamily="66" charset="0"/>
              </a:rPr>
              <a:t>，对应的是特定的硬件指令和地址。</a:t>
            </a:r>
            <a:endParaRPr lang="en-US" altLang="zh-CN" sz="15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Hack</a:t>
            </a:r>
            <a:r>
              <a:rPr lang="zh-CN" altLang="en-US" sz="1500" dirty="0">
                <a:latin typeface="Comic Sans MS" panose="030F0702030302020204" pitchFamily="66" charset="0"/>
              </a:rPr>
              <a:t>计算机的架构是</a:t>
            </a:r>
            <a:r>
              <a:rPr lang="en-US" altLang="zh-CN" sz="1500" dirty="0">
                <a:latin typeface="Comic Sans MS" panose="030F0702030302020204" pitchFamily="66" charset="0"/>
              </a:rPr>
              <a:t>Harvard Architecture,</a:t>
            </a:r>
            <a:r>
              <a:rPr lang="zh-CN" altLang="en-US" sz="1500" dirty="0">
                <a:latin typeface="Comic Sans MS" panose="030F0702030302020204" pitchFamily="66" charset="0"/>
              </a:rPr>
              <a:t> 所以程序是存在</a:t>
            </a:r>
            <a:r>
              <a:rPr lang="en-US" altLang="zh-CN" sz="1500" dirty="0">
                <a:latin typeface="Comic Sans MS" panose="030F0702030302020204" pitchFamily="66" charset="0"/>
              </a:rPr>
              <a:t>ROM</a:t>
            </a:r>
            <a:r>
              <a:rPr lang="zh-CN" altLang="en-US" sz="1500" dirty="0">
                <a:latin typeface="Comic Sans MS" panose="030F0702030302020204" pitchFamily="66" charset="0"/>
              </a:rPr>
              <a:t>，而数据存在</a:t>
            </a:r>
            <a:r>
              <a:rPr lang="en-US" altLang="zh-CN" sz="1500" dirty="0">
                <a:latin typeface="Comic Sans MS" panose="030F0702030302020204" pitchFamily="66" charset="0"/>
              </a:rPr>
              <a:t>RAM</a:t>
            </a:r>
          </a:p>
          <a:p>
            <a:pPr lvl="1">
              <a:spcBef>
                <a:spcPct val="100000"/>
              </a:spcBef>
            </a:pPr>
            <a:r>
              <a:rPr lang="en-US" altLang="zh-CN" sz="1200" dirty="0">
                <a:latin typeface="Comic Sans MS" panose="030F0702030302020204" pitchFamily="66" charset="0"/>
              </a:rPr>
              <a:t>Fill </a:t>
            </a:r>
            <a:r>
              <a:rPr lang="zh-CN" altLang="en-US" sz="1200" dirty="0">
                <a:latin typeface="Comic Sans MS" panose="030F0702030302020204" pitchFamily="66" charset="0"/>
              </a:rPr>
              <a:t>程序体现了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架构的输入（键盘）与输出（屏幕）的两类设备（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1200" dirty="0">
                <a:latin typeface="Comic Sans MS" panose="030F0702030302020204" pitchFamily="66" charset="0"/>
              </a:rPr>
              <a:t>在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架构下的所有运算结果，都是通过对</a:t>
            </a:r>
            <a:r>
              <a:rPr lang="en-US" altLang="zh-CN" sz="1200" dirty="0">
                <a:latin typeface="Comic Sans MS" panose="030F0702030302020204" pitchFamily="66" charset="0"/>
              </a:rPr>
              <a:t>RAM</a:t>
            </a:r>
            <a:r>
              <a:rPr lang="zh-CN" altLang="en-US" sz="1200" dirty="0">
                <a:latin typeface="Comic Sans MS" panose="030F0702030302020204" pitchFamily="66" charset="0"/>
              </a:rPr>
              <a:t>的内容改动来完成变化，包括控制输入与输出的设备（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）状态。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800" dirty="0" err="1">
                <a:latin typeface="Comic Sans MS" panose="030F0702030302020204" pitchFamily="66" charset="0"/>
              </a:rPr>
              <a:t>WebAssembly</a:t>
            </a:r>
            <a:r>
              <a:rPr lang="zh-CN" altLang="en-US" sz="1800" dirty="0">
                <a:latin typeface="Comic Sans MS" panose="030F0702030302020204" pitchFamily="66" charset="0"/>
              </a:rPr>
              <a:t>是一种介于虚拟机和汇编语言的抽象机器语言，</a:t>
            </a:r>
            <a:r>
              <a:rPr lang="zh-CN" altLang="en-CN" sz="1800" dirty="0">
                <a:latin typeface="Comic Sans MS" panose="030F0702030302020204" pitchFamily="66" charset="0"/>
              </a:rPr>
              <a:t>其</a:t>
            </a:r>
            <a:r>
              <a:rPr lang="zh-CN" altLang="en-US" sz="1800" dirty="0">
                <a:latin typeface="Comic Sans MS" panose="030F0702030302020204" pitchFamily="66" charset="0"/>
              </a:rPr>
              <a:t>存在价值是为了包装低阶的指令集，从而可以通过一个标准化的低阶语言标准，优化各种高阶语言的编译流程。</a:t>
            </a:r>
            <a:endParaRPr lang="en-US" altLang="zh-CN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25C60-A5DC-5042-81AD-E9AA95C1CF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50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34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it-IT" altLang="zh-CN" sz="2800" b="0" dirty="0" err="1">
                <a:solidFill>
                  <a:schemeClr val="tx1"/>
                </a:solidFill>
              </a:rPr>
              <a:t>Low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level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instruction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as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Stacks</a:t>
            </a:r>
            <a:endParaRPr lang="it-IT" altLang="zh-CN" sz="28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2183" y="4565400"/>
            <a:ext cx="7035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YARV</a:t>
            </a:r>
            <a:r>
              <a:rPr lang="zh-TW" altLang="en-US" sz="2800" dirty="0">
                <a:solidFill>
                  <a:schemeClr val="bg1"/>
                </a:solidFill>
              </a:rPr>
              <a:t>： </a:t>
            </a:r>
            <a:r>
              <a:rPr lang="en-US" altLang="zh-TW" sz="2800" dirty="0">
                <a:solidFill>
                  <a:schemeClr val="bg1"/>
                </a:solidFill>
              </a:rPr>
              <a:t>Yet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Another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Ruby Virtual Machine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749" y="794971"/>
            <a:ext cx="2761911" cy="3630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81" y="794969"/>
            <a:ext cx="2111746" cy="36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Java</a:t>
            </a:r>
            <a:r>
              <a:rPr lang="zh-CN" altLang="en-US" sz="3600" b="0" dirty="0">
                <a:solidFill>
                  <a:schemeClr val="tx1"/>
                </a:solidFill>
              </a:rPr>
              <a:t>虚拟机运行状态的可视化工具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visualvm.github.io</a:t>
            </a:r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97" y="958646"/>
            <a:ext cx="5657732" cy="33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Web Assembly for Java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62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https://leaningtech.com/index.html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6AFD60D-75BF-7449-9167-091BB24B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13" y="792022"/>
            <a:ext cx="6946773" cy="37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Some Tutorial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816" y="4815533"/>
            <a:ext cx="771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https://github.com/leaningtech/cheerp-meta/wiki/Cheerp-Tutorial%3A-Mixed-mode-C++-to-WebAssembly-and-JavaScript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58675-4A24-1142-A2AB-FB0A16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41" y="1079321"/>
            <a:ext cx="3389943" cy="3451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93C11-5A0E-A94B-B8E5-416B6024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8" y="1079320"/>
            <a:ext cx="3655812" cy="3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9FE07-CEA4-8347-BE12-DB9238CA2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5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4" t="-320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WWW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F9A8E2-3897-4342-8512-E6FB2D76B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88" y="1157766"/>
            <a:ext cx="5152611" cy="333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F976D-DE1F-784A-858E-97BDED301480}"/>
              </a:ext>
            </a:extLst>
          </p:cNvPr>
          <p:cNvSpPr txBox="1"/>
          <p:nvPr/>
        </p:nvSpPr>
        <p:spPr>
          <a:xfrm>
            <a:off x="2970648" y="4598407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Ted Nelson in 2013:</a:t>
            </a:r>
          </a:p>
          <a:p>
            <a:pPr algn="ctr"/>
            <a:r>
              <a:rPr lang="en-US" dirty="0">
                <a:hlinkClick r:id="rId3"/>
              </a:rPr>
              <a:t>https://youtu.be/emDJTGTrEm0?t=474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56AE-7A91-2548-8654-16BC848CD5A5}"/>
              </a:ext>
            </a:extLst>
          </p:cNvPr>
          <p:cNvSpPr txBox="1"/>
          <p:nvPr/>
        </p:nvSpPr>
        <p:spPr>
          <a:xfrm>
            <a:off x="2749406" y="4400110"/>
            <a:ext cx="3978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Nelsdon</a:t>
            </a:r>
            <a:r>
              <a:rPr lang="en-US" dirty="0"/>
              <a:t> thinks Nakamoto is: </a:t>
            </a:r>
            <a:r>
              <a:rPr lang="en-US" dirty="0">
                <a:hlinkClick r:id="rId6"/>
              </a:rPr>
              <a:t>Shinichi Mochizuki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35767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Wiki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372952" y="4663217"/>
            <a:ext cx="239809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Ted Nelson’s Hypertext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26" name="Picture 2" descr="Project Xanadu_1">
            <a:hlinkClick r:id="rId3"/>
            <a:extLst>
              <a:ext uri="{FF2B5EF4-FFF2-40B4-BE49-F238E27FC236}">
                <a16:creationId xmlns:a16="http://schemas.microsoft.com/office/drawing/2014/main" id="{990F8686-D987-DD45-8F01-53D683E0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305" y="1161974"/>
            <a:ext cx="3811386" cy="35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22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 Workflow with Copyright Protection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6" name="Picture 2">
            <a:hlinkClick r:id="rId3"/>
            <a:extLst>
              <a:ext uri="{FF2B5EF4-FFF2-40B4-BE49-F238E27FC236}">
                <a16:creationId xmlns:a16="http://schemas.microsoft.com/office/drawing/2014/main" id="{B632DFB8-F3BD-1343-9ED5-8C385EDA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4257" y="1210345"/>
            <a:ext cx="5475485" cy="35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7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machine </a:t>
            </a:r>
            <a:r>
              <a:rPr lang="en-US" altLang="zh-TW" sz="1350" dirty="0">
                <a:ea typeface="新細明體" panose="02020500000000000000" pitchFamily="18" charset="-120"/>
              </a:rPr>
              <a:t>(circa 1940)</a:t>
            </a:r>
          </a:p>
        </p:txBody>
      </p:sp>
      <p:graphicFrame>
        <p:nvGraphicFramePr>
          <p:cNvPr id="6147" name="Object 3">
            <a:extLst>
              <a:ext uri="{FF2B5EF4-FFF2-40B4-BE49-F238E27FC236}">
                <a16:creationId xmlns:a16="http://schemas.microsoft.com/office/drawing/2014/main" id="{B144A0CD-BCCC-4648-8913-AB6C3A3E8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4342" y="903914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6147" name="Object 3">
                        <a:extLst>
                          <a:ext uri="{FF2B5EF4-FFF2-40B4-BE49-F238E27FC236}">
                            <a16:creationId xmlns:a16="http://schemas.microsoft.com/office/drawing/2014/main" id="{B144A0CD-BCCC-4648-8913-AB6C3A3E8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344342" y="903914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4">
            <a:extLst>
              <a:ext uri="{FF2B5EF4-FFF2-40B4-BE49-F238E27FC236}">
                <a16:creationId xmlns:a16="http://schemas.microsoft.com/office/drawing/2014/main" id="{81075C49-CDD5-7741-9866-693D8D5A8B9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6153" name="Rectangle 5">
              <a:extLst>
                <a:ext uri="{FF2B5EF4-FFF2-40B4-BE49-F238E27FC236}">
                  <a16:creationId xmlns:a16="http://schemas.microsoft.com/office/drawing/2014/main" id="{5FAB01AB-9D3A-3A46-A46D-D8C5FA1B9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Andy Grove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small and fast.</a:t>
              </a:r>
            </a:p>
          </p:txBody>
        </p:sp>
        <p:pic>
          <p:nvPicPr>
            <p:cNvPr id="6154" name="Picture 6" descr="grove">
              <a:extLst>
                <a:ext uri="{FF2B5EF4-FFF2-40B4-BE49-F238E27FC236}">
                  <a16:creationId xmlns:a16="http://schemas.microsoft.com/office/drawing/2014/main" id="{AED998F0-D2ED-F64B-9628-1C2B476D3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9" name="Group 7">
            <a:extLst>
              <a:ext uri="{FF2B5EF4-FFF2-40B4-BE49-F238E27FC236}">
                <a16:creationId xmlns:a16="http://schemas.microsoft.com/office/drawing/2014/main" id="{CBAE1525-AAA4-624A-BC39-89C15A37BFD4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6151" name="Picture 8" descr="Von_Neumann_5">
              <a:extLst>
                <a:ext uri="{FF2B5EF4-FFF2-40B4-BE49-F238E27FC236}">
                  <a16:creationId xmlns:a16="http://schemas.microsoft.com/office/drawing/2014/main" id="{7E138DA6-81DA-0843-9A15-4D6E1793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9">
              <a:extLst>
                <a:ext uri="{FF2B5EF4-FFF2-40B4-BE49-F238E27FC236}">
                  <a16:creationId xmlns:a16="http://schemas.microsoft.com/office/drawing/2014/main" id="{E0053DC0-3020-B24B-BF1F-32DCB1A5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John Von Neumann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possible</a:t>
              </a:r>
            </a:p>
          </p:txBody>
        </p:sp>
      </p:grpSp>
      <p:sp>
        <p:nvSpPr>
          <p:cNvPr id="6150" name="Oval 10">
            <a:extLst>
              <a:ext uri="{FF2B5EF4-FFF2-40B4-BE49-F238E27FC236}">
                <a16:creationId xmlns:a16="http://schemas.microsoft.com/office/drawing/2014/main" id="{B28296A2-74BF-FA4B-9EC7-0D1512A7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Stored 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program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3491656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Von Neumann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7" name="Picture 1">
            <a:hlinkClick r:id="rId3"/>
            <a:extLst>
              <a:ext uri="{FF2B5EF4-FFF2-40B4-BE49-F238E27FC236}">
                <a16:creationId xmlns:a16="http://schemas.microsoft.com/office/drawing/2014/main" id="{8C9A2FA2-6CD7-0243-AF24-53BC7599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277875"/>
            <a:ext cx="2732018" cy="36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hlinkClick r:id="rId5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4836" y="1556702"/>
            <a:ext cx="4597400" cy="332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>
            <a:hlinkClick r:id="rId7"/>
            <a:extLst>
              <a:ext uri="{FF2B5EF4-FFF2-40B4-BE49-F238E27FC236}">
                <a16:creationId xmlns:a16="http://schemas.microsoft.com/office/drawing/2014/main" id="{F3CC82BD-61CD-2B46-9BCB-B4CB1D60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102" y="1340976"/>
            <a:ext cx="2573692" cy="33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Neumann’s Idea: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sz="2000" dirty="0">
                <a:ea typeface="新細明體" panose="02020500000000000000" pitchFamily="18" charset="-120"/>
              </a:rPr>
              <a:t>Computers as One Dimensional Automata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91085-7948-7943-A4B4-38CD67C74A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48" y="1657646"/>
            <a:ext cx="4467462" cy="2673472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4900E796-4904-5847-844D-AEFACC71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032" y="1657645"/>
            <a:ext cx="4004268" cy="26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621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2379</Words>
  <Application>Microsoft Macintosh PowerPoint</Application>
  <PresentationFormat>On-screen Show (16:9)</PresentationFormat>
  <Paragraphs>393</Paragraphs>
  <Slides>70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Lecture 04: Low Level Software (Assembly Language)</vt:lpstr>
      <vt:lpstr>Objective</vt:lpstr>
      <vt:lpstr>The Hack chip-set and hardware platform</vt:lpstr>
      <vt:lpstr>PowerPoint Presentation</vt:lpstr>
      <vt:lpstr>PowerPoint Presentation</vt:lpstr>
      <vt:lpstr>PowerPoint Presentation</vt:lpstr>
      <vt:lpstr>Von Neumann machine (circa 1940)</vt:lpstr>
      <vt:lpstr>Who is Von Neumann？</vt:lpstr>
      <vt:lpstr>Von Neumann’s Idea: Computers as One Dimensional Automata</vt:lpstr>
      <vt:lpstr>Von Neumann Architecture</vt:lpstr>
      <vt:lpstr>Who is Andy Grove？</vt:lpstr>
      <vt:lpstr>Processing logic: fetch-execute cycle</vt:lpstr>
      <vt:lpstr>The Hack computer</vt:lpstr>
      <vt:lpstr>Construction Plan</vt:lpstr>
      <vt:lpstr>Instruction memory</vt:lpstr>
      <vt:lpstr>Think of ROM as a Bootstrapping Device</vt:lpstr>
      <vt:lpstr>Data memory</vt:lpstr>
      <vt:lpstr>Construction Plan</vt:lpstr>
      <vt:lpstr>Screen</vt:lpstr>
      <vt:lpstr>Screen memory map</vt:lpstr>
      <vt:lpstr>Keyboard</vt:lpstr>
      <vt:lpstr>Construction Plan</vt:lpstr>
      <vt:lpstr>Memory: conceptual / programmer’s view</vt:lpstr>
      <vt:lpstr>Memory: physical implementation</vt:lpstr>
      <vt:lpstr>Lecture / construction plan</vt:lpstr>
      <vt:lpstr>CPU</vt:lpstr>
      <vt:lpstr>CPU</vt:lpstr>
      <vt:lpstr>The C-instruction revisited</vt:lpstr>
      <vt:lpstr>Fetch-Execute Cycle： Code that move itself </vt:lpstr>
      <vt:lpstr>PowerPoint Presentation</vt:lpstr>
      <vt:lpstr>See Fetch-Execute Cycle in Action </vt:lpstr>
      <vt:lpstr>Computer-on-a-chip interface</vt:lpstr>
      <vt:lpstr>Computer-on-a-chip implementation</vt:lpstr>
      <vt:lpstr>RISC and CISC</vt:lpstr>
      <vt:lpstr>Perspective: from here to a “real” computer</vt:lpstr>
      <vt:lpstr>Emulate this cycle by JavaScript</vt:lpstr>
      <vt:lpstr>Computing from a Univalence Perspective</vt:lpstr>
      <vt:lpstr>STATIC ANALYSIS</vt:lpstr>
      <vt:lpstr>ABSTRACT INTERPRETATION</vt:lpstr>
      <vt:lpstr>A Universal Abstraction</vt:lpstr>
      <vt:lpstr>How do it know?</vt:lpstr>
      <vt:lpstr>WebAssembly</vt:lpstr>
      <vt:lpstr>Loop and Recursion</vt:lpstr>
      <vt:lpstr>面向对象的编程</vt:lpstr>
      <vt:lpstr>　设计模式与逻辑模型</vt:lpstr>
      <vt:lpstr>Software Dependencies?</vt:lpstr>
      <vt:lpstr>The Power of Abstraction by Prof. Liskov</vt:lpstr>
      <vt:lpstr>What is Hyper-threading?</vt:lpstr>
      <vt:lpstr>PowerPoint Presentation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Low level instruction as Stacks</vt:lpstr>
      <vt:lpstr>Java虚拟机运行状态的可视化工具</vt:lpstr>
      <vt:lpstr>Web Assembly for Java</vt:lpstr>
      <vt:lpstr>Some Tutorial</vt:lpstr>
      <vt:lpstr>WebAssembly Explorer</vt:lpstr>
      <vt:lpstr>WebAssembly Explorer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The Grand Daddy of WWW</vt:lpstr>
      <vt:lpstr>The Grand Daddy of Wiki</vt:lpstr>
      <vt:lpstr>A Workflow with Copyright Protection</vt:lpstr>
      <vt:lpstr>Procedure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161</cp:revision>
  <dcterms:modified xsi:type="dcterms:W3CDTF">2020-10-21T13:03:24Z</dcterms:modified>
</cp:coreProperties>
</file>